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4" r:id="rId3"/>
  </p:sldMasterIdLst>
  <p:sldIdLst>
    <p:sldId id="256" r:id="rId4"/>
    <p:sldId id="257" r:id="rId5"/>
    <p:sldId id="258" r:id="rId6"/>
    <p:sldId id="271" r:id="rId7"/>
    <p:sldId id="261" r:id="rId8"/>
    <p:sldId id="260" r:id="rId9"/>
    <p:sldId id="262" r:id="rId10"/>
    <p:sldId id="263" r:id="rId11"/>
    <p:sldId id="264" r:id="rId12"/>
    <p:sldId id="265" r:id="rId13"/>
    <p:sldId id="270" r:id="rId14"/>
    <p:sldId id="268" r:id="rId15"/>
    <p:sldId id="266" r:id="rId16"/>
    <p:sldId id="267" r:id="rId17"/>
    <p:sldId id="269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395"/>
  </p:normalViewPr>
  <p:slideViewPr>
    <p:cSldViewPr snapToGrid="0">
      <p:cViewPr varScale="1">
        <p:scale>
          <a:sx n="124" d="100"/>
          <a:sy n="124" d="100"/>
        </p:scale>
        <p:origin x="33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20647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9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AF26-5653-C9F9-5E87-C8EB075BE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73BD0-7951-109D-53FA-35F4A701C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C6A57-DFD1-C4AB-030B-575570044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C36-46A3-DD43-800D-AAA5D42E8D9C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FF406-ED91-4FA0-E1F3-98A843DC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D38B-5360-EFBD-1E9A-859B791F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620B-4E39-0A48-8ADF-22366829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8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DD92B-DFA4-386C-3A23-FFD9DFFB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8E7B6-E679-7918-FAA3-7AABED3AF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66828-558C-1696-E68A-2CA503A08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EC36-46A3-DD43-800D-AAA5D42E8D9C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9EED0-443A-E104-C22C-5CB42700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8355-FB9A-21FC-CD5F-8E959F8A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4620B-4E39-0A48-8ADF-22366829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3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44133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31212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31232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13753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7287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69853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2154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65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23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0597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29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56557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65778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1970890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42242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574283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83944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7267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13774057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227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68206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9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0464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09867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1635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2621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6252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1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6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7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ll.com/cell/fulltext/S0092-8674(18)30154-5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1DC5-83CF-87C5-764C-C9FF1469D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b="0" i="0" dirty="0">
                <a:effectLst/>
                <a:latin typeface="Söhne"/>
              </a:rPr>
              <a:t>Pneumonia Detection using CNN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0D562-9936-F0C2-62D3-C02EFDA12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Kunal </a:t>
            </a:r>
            <a:r>
              <a:rPr lang="en-US" dirty="0" err="1"/>
              <a:t>Inglunkar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4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BF5630D7-3F18-35B9-876F-882B5558E03B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284" y="1824295"/>
            <a:ext cx="5056133" cy="27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D3CF3-E7F1-8593-08D1-F600E7CE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after Model Training </a:t>
            </a:r>
          </a:p>
        </p:txBody>
      </p:sp>
      <p:pic>
        <p:nvPicPr>
          <p:cNvPr id="7180" name="Picture 12">
            <a:extLst>
              <a:ext uri="{FF2B5EF4-FFF2-40B4-BE49-F238E27FC236}">
                <a16:creationId xmlns:a16="http://schemas.microsoft.com/office/drawing/2014/main" id="{BA85820F-A4B1-914B-85C4-FF857AC33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58" y="1828800"/>
            <a:ext cx="5641058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0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201BE27-7E9E-D2DA-E843-9044BC82AB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192"/>
            <a:ext cx="5292436" cy="324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2FC3E3A1-F957-0F45-E744-22857592E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28" y="1538192"/>
            <a:ext cx="4794900" cy="328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1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9BF8A036-852B-0A54-3857-660B9042B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35" y="0"/>
            <a:ext cx="7374737" cy="46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33792B-DBFA-3454-65E7-6FD5371D975F}"/>
              </a:ext>
            </a:extLst>
          </p:cNvPr>
          <p:cNvSpPr txBox="1"/>
          <p:nvPr/>
        </p:nvSpPr>
        <p:spPr>
          <a:xfrm>
            <a:off x="671945" y="4494861"/>
            <a:ext cx="10848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Courier New" panose="02070309020205020404" pitchFamily="49" charset="0"/>
              </a:rPr>
              <a:t>Accuracy on testing set: 0.9197952218430034 </a:t>
            </a:r>
          </a:p>
          <a:p>
            <a:r>
              <a:rPr lang="en-US" b="0" i="0" dirty="0">
                <a:effectLst/>
                <a:latin typeface="Courier New" panose="02070309020205020404" pitchFamily="49" charset="0"/>
              </a:rPr>
              <a:t>Precision on testing set: 0.9422492401215805</a:t>
            </a:r>
          </a:p>
          <a:p>
            <a:r>
              <a:rPr lang="en-US" b="0" i="0" dirty="0">
                <a:effectLst/>
                <a:latin typeface="Courier New" panose="02070309020205020404" pitchFamily="49" charset="0"/>
              </a:rPr>
              <a:t>Recall on testing set: 0.8051948051948052</a:t>
            </a:r>
          </a:p>
          <a:p>
            <a:r>
              <a:rPr lang="en-US" b="0" i="0" dirty="0">
                <a:effectLst/>
                <a:latin typeface="Courier New" panose="02070309020205020404" pitchFamily="49" charset="0"/>
              </a:rPr>
              <a:t>F1 score on testing set 0.8683473389355743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7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9AFC15D-58FE-B358-A5D5-31465DC7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30" y="382762"/>
            <a:ext cx="5968740" cy="478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968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91A1090-8C2D-2623-EEC7-8F5731E57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35" y="239231"/>
            <a:ext cx="7656530" cy="510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99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AE07-1D4B-D0D1-613B-BB27E1C6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0"/>
            <a:ext cx="10483326" cy="975070"/>
          </a:xfrm>
        </p:spPr>
        <p:txBody>
          <a:bodyPr/>
          <a:lstStyle/>
          <a:p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 of the Correctly Predicted Classes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66CEADA-8D49-B9FD-B323-125D9A3F1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91" y="975070"/>
            <a:ext cx="4842863" cy="47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7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403921-2BB9-96F1-B791-F0AC2BDEB81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/Kunal-</a:t>
            </a:r>
            <a:r>
              <a:rPr lang="en-US" dirty="0" err="1"/>
              <a:t>Inglunkar</a:t>
            </a:r>
            <a:r>
              <a:rPr lang="en-US" dirty="0"/>
              <a:t>/Pneumonia-Detection-using-CNN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9B8AEA-54A0-B9C4-0DD1-1B7CE4FF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725482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0FC8FC-E439-EE10-CFC9-52142C3547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79475"/>
            <a:ext cx="9315450" cy="24177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1156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0663-CC55-12BF-D08C-E24078C7025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Pneumonia is an inflammatory condition of the lung affecting primarily the small air sacs known as alveoli.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Pneumonia is a critical medical condition with far-reaching consequences.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detection is vital for early treatment and reducing mortality.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Diagnosis is often based on symptoms and physical examination. Chest X-ray may help confirm the diagnosis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B34E7-9FBD-2F69-B467-EA06A74C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9750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ACAECD5-5BBE-BFB1-1952-074C4BDF6CA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 bwMode="auto">
          <a:xfrm rot="344365">
            <a:off x="836514" y="105447"/>
            <a:ext cx="10591524" cy="349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04DF7-BF36-5002-F4A6-7BC245A1353B}"/>
              </a:ext>
            </a:extLst>
          </p:cNvPr>
          <p:cNvSpPr txBox="1"/>
          <p:nvPr/>
        </p:nvSpPr>
        <p:spPr>
          <a:xfrm>
            <a:off x="1508589" y="3747355"/>
            <a:ext cx="8763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normal chest X-ray (left panel) depicts clear lungs without any areas of abnormal opacification in the image. Bacterial pneumonia (middle) typically exhibits a focal lobar consolidation, in this case in the right upper lobe (white arrows), whereas viral pneumonia (right) manifests with a more diffuse ‘‘interstitial’’ pattern in both lungs.</a:t>
            </a:r>
          </a:p>
          <a:p>
            <a:r>
              <a:rPr lang="en-US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http://www.cell.com/cell/fulltext/S0092-8674(18)30154-5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2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0532C-1411-91C9-AE4E-5032DF25C5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063" y="1396134"/>
            <a:ext cx="10515600" cy="3474508"/>
          </a:xfrm>
        </p:spPr>
        <p:txBody>
          <a:bodyPr/>
          <a:lstStyle/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5,863 Chest X-Ray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Organized into 3 folders: Train, Test, Val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Categories: Pneumonia/Normal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Source: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data.mendeley.com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/datasets/rscbjbr9sj/2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09B6E-C845-11FD-7E7B-8D8A4A3B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</p:txBody>
      </p:sp>
    </p:spTree>
    <p:extLst>
      <p:ext uri="{BB962C8B-B14F-4D97-AF65-F5344CB8AC3E}">
        <p14:creationId xmlns:p14="http://schemas.microsoft.com/office/powerpoint/2010/main" val="413484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9B6E-C845-11FD-7E7B-8D8A4A3B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mages of both classes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C7C7DE-DC35-EB46-EB30-5574EA7F0E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457" y="678723"/>
            <a:ext cx="4698126" cy="48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97D44DE-169E-47CC-4673-8C82E9CC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2" y="774205"/>
            <a:ext cx="4503305" cy="461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40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0A85443-02A7-2081-E533-9414414E4D83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0838" y="1690687"/>
            <a:ext cx="5296360" cy="347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F15C5-461B-DE03-3F1F-9FB71809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br>
              <a:rPr lang="en-US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13DB2-0708-FE42-F453-FB2D53C0ED3C}"/>
              </a:ext>
            </a:extLst>
          </p:cNvPr>
          <p:cNvSpPr txBox="1"/>
          <p:nvPr/>
        </p:nvSpPr>
        <p:spPr>
          <a:xfrm>
            <a:off x="1232899" y="4787758"/>
            <a:ext cx="839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seems imbalanced. To increase the no. of training examples, data augmentation was used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92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BE8CC-1C6F-07DA-CAC5-373AB17FE74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order to avoid the overfitting problem, expand the dataset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idea is to alter the training data with small transformations to reproduce the variations.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ugmentations used were:</a:t>
            </a:r>
          </a:p>
          <a:p>
            <a:pPr lvl="1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Rotate a few training images at random by thirty degrees.</a:t>
            </a:r>
          </a:p>
          <a:p>
            <a:pPr lvl="1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Randomly enlarge  training images by 20%</a:t>
            </a:r>
          </a:p>
          <a:p>
            <a:pPr lvl="1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 can be shifted horizontally at random by 10% of their width.</a:t>
            </a:r>
          </a:p>
          <a:p>
            <a:pPr lvl="1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Slide pictures vertically at random, ten percent of their height</a:t>
            </a:r>
          </a:p>
          <a:p>
            <a:pPr lvl="1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Flip images horizontally at random. After the model is prepared, the training dataset is fitted.</a:t>
            </a:r>
            <a:br>
              <a:rPr lang="en-US" sz="650" b="0" i="0" dirty="0">
                <a:effectLst/>
                <a:latin typeface="Inter"/>
              </a:rPr>
            </a:br>
            <a:endParaRPr lang="en-US" sz="650" b="0" i="0" dirty="0">
              <a:effectLst/>
              <a:latin typeface="Inter"/>
            </a:endParaRP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1731-697D-0380-5FD8-A812EF22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br>
              <a:rPr lang="en-US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2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38F882-8F11-9C3B-CB38-6FBD455963D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754581" y="745151"/>
            <a:ext cx="3743883" cy="5036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14F1D6-B9D5-39BD-3890-AC2A2484A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6027"/>
            <a:ext cx="10483326" cy="97507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model</a:t>
            </a:r>
          </a:p>
        </p:txBody>
      </p:sp>
    </p:spTree>
    <p:extLst>
      <p:ext uri="{BB962C8B-B14F-4D97-AF65-F5344CB8AC3E}">
        <p14:creationId xmlns:p14="http://schemas.microsoft.com/office/powerpoint/2010/main" val="368753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2E73AC2-FBD5-E5BF-D7B5-7313744491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36" y="197776"/>
            <a:ext cx="2813395" cy="535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A947BE-B219-7D66-98E5-CB1C4FED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3877"/>
            <a:ext cx="5122433" cy="76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gw_general_square_ppt_accessible_2-wide</Template>
  <TotalTime>1119</TotalTime>
  <Words>348</Words>
  <Application>Microsoft Macintosh PowerPoint</Application>
  <PresentationFormat>Widescreen</PresentationFormat>
  <Paragraphs>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Inter</vt:lpstr>
      <vt:lpstr>Söhne</vt:lpstr>
      <vt:lpstr>Times New Roman</vt:lpstr>
      <vt:lpstr>Office Theme</vt:lpstr>
      <vt:lpstr>2_Office Theme</vt:lpstr>
      <vt:lpstr>1_Office Theme</vt:lpstr>
      <vt:lpstr>Pneumonia Detection using CNN</vt:lpstr>
      <vt:lpstr>Introduction</vt:lpstr>
      <vt:lpstr>PowerPoint Presentation</vt:lpstr>
      <vt:lpstr>Data Set</vt:lpstr>
      <vt:lpstr>Images of both classes</vt:lpstr>
      <vt:lpstr>Data Visualization </vt:lpstr>
      <vt:lpstr>Data Augmentation </vt:lpstr>
      <vt:lpstr>Training model</vt:lpstr>
      <vt:lpstr>PowerPoint Presentation</vt:lpstr>
      <vt:lpstr>Analysis after Model Training </vt:lpstr>
      <vt:lpstr>PowerPoint Presentation</vt:lpstr>
      <vt:lpstr>PowerPoint Presentation</vt:lpstr>
      <vt:lpstr>PowerPoint Presentation</vt:lpstr>
      <vt:lpstr>PowerPoint Presentation</vt:lpstr>
      <vt:lpstr>Some of the Correctly Predicted Classes</vt:lpstr>
      <vt:lpstr>Source Code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Pneumonia Detection using CNN</dc:title>
  <dc:creator>Inglunkar, Kunal Jagdish</dc:creator>
  <cp:lastModifiedBy>Inglunkar, Kunal Jagdish</cp:lastModifiedBy>
  <cp:revision>3</cp:revision>
  <dcterms:created xsi:type="dcterms:W3CDTF">2023-10-21T20:16:35Z</dcterms:created>
  <dcterms:modified xsi:type="dcterms:W3CDTF">2023-10-22T14:55:39Z</dcterms:modified>
</cp:coreProperties>
</file>